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77" r:id="rId2"/>
    <p:sldId id="279" r:id="rId3"/>
    <p:sldId id="296" r:id="rId4"/>
    <p:sldId id="283" r:id="rId5"/>
    <p:sldId id="284" r:id="rId6"/>
    <p:sldId id="297" r:id="rId7"/>
    <p:sldId id="282" r:id="rId8"/>
    <p:sldId id="285" r:id="rId9"/>
    <p:sldId id="298" r:id="rId10"/>
    <p:sldId id="286" r:id="rId11"/>
    <p:sldId id="287" r:id="rId12"/>
    <p:sldId id="289" r:id="rId13"/>
    <p:sldId id="299" r:id="rId14"/>
    <p:sldId id="290" r:id="rId15"/>
    <p:sldId id="291" r:id="rId16"/>
    <p:sldId id="292" r:id="rId17"/>
    <p:sldId id="300" r:id="rId18"/>
    <p:sldId id="293" r:id="rId19"/>
    <p:sldId id="294" r:id="rId20"/>
    <p:sldId id="295" r:id="rId21"/>
    <p:sldId id="301" r:id="rId22"/>
    <p:sldId id="302" r:id="rId23"/>
    <p:sldId id="303" r:id="rId24"/>
    <p:sldId id="304" r:id="rId25"/>
    <p:sldId id="280" r:id="rId26"/>
  </p:sldIdLst>
  <p:sldSz cx="12192000" cy="6858000"/>
  <p:notesSz cx="6858000" cy="9144000"/>
  <p:embeddedFontLst>
    <p:embeddedFont>
      <p:font typeface="ONE Mobile Title" panose="00000500000000000000" pitchFamily="2" charset="-127"/>
      <p:regular r:id="rId28"/>
    </p:embeddedFont>
    <p:embeddedFont>
      <p:font typeface="ONE 모바일고딕 Title" panose="00000500000000000000" pitchFamily="2" charset="-127"/>
      <p:regular r:id="rId29"/>
    </p:embeddedFont>
    <p:embeddedFont>
      <p:font typeface="국립박물관문화재단클래식 Bold" panose="02020603020101020101" pitchFamily="18" charset="-127"/>
      <p:regular r:id="rId30"/>
    </p:embeddedFont>
    <p:embeddedFont>
      <p:font typeface="MBC 1961 Medium" panose="0202060302010102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CE8"/>
    <a:srgbClr val="06152C"/>
    <a:srgbClr val="F3F8FF"/>
    <a:srgbClr val="BDCFF0"/>
    <a:srgbClr val="243653"/>
    <a:srgbClr val="92AEE2"/>
    <a:srgbClr val="364E6F"/>
    <a:srgbClr val="6785AE"/>
    <a:srgbClr val="506890"/>
    <a:srgbClr val="2E4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764" autoAdjust="0"/>
  </p:normalViewPr>
  <p:slideViewPr>
    <p:cSldViewPr snapToGrid="0">
      <p:cViewPr varScale="1">
        <p:scale>
          <a:sx n="58" d="100"/>
          <a:sy n="58" d="100"/>
        </p:scale>
        <p:origin x="3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41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AFA4-105B-437B-B1EA-D086FBF791D9}" type="datetimeFigureOut">
              <a:rPr lang="ko-KR" altLang="en-US" smtClean="0"/>
              <a:t>2025-01-21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2C556-D4E5-454A-BB24-6E506DD2BB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995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3A780-5187-AE6E-BD22-33630EA32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4C4F7B-D7A6-B19C-8C87-D16529587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E53DB1-0EA0-7186-9A49-1D2961677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352A81-0B36-5185-7111-AC6047091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869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0D345-562F-6328-E12A-9FD2ADC97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2AD9C1-A413-6C23-68E3-F2F1BF8C6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580C94-0E91-7053-133C-F7BD5181C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7D52FC-EECE-4F52-CE75-A75C8B24F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672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58E3-87A9-1E9B-0589-EFE175591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A753A6-5BA3-6BD9-7319-8C338E347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BA09DB-71D9-7830-FEEE-E0B2A933D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6881F-E9BF-B8D6-93B9-11E9A56F1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214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2A10C-115B-28BA-7D05-C59A97E27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42EA03-E10B-A7AF-A051-213789997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EE333D-37DB-46BA-336E-0A61E86BB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8135A8-2C69-8CE9-EC84-3DB1C2770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674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CF386-D9B4-E9DD-3BB5-6D1DE18B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A0DBC5-2CA2-0901-9224-08C030C4A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0E5D95-51D1-2735-DB8F-3F6168370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1EA506-C254-EAE4-4EC3-5DE3DEB8B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583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95999-1FCB-48B8-CA6F-0D49DC34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D324CF-4868-C896-6088-B6FB42770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BFF756-3401-8BF0-5C0D-3B82AF476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2B414-32F8-8A78-2CD6-945F996DB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79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F03B0-9CC6-477E-A907-BA207E70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888E13-033C-A7D1-3FE3-503EDB84B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9F3052-69C7-0DDE-823E-C02929257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69B57-0F21-64A1-98A6-F14C62317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008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E5200-D966-9878-4567-DE7C778D5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94CD27-06B5-CD0B-8D60-766DE1E96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F4E71A-B195-03BB-2FF2-CE6FC0938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D3DE8-DAB1-481A-1741-DFB021C31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42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D5FB-C188-6EE4-4FF8-E64A7029D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2E103A-BCD6-0499-F615-C2C64D3F5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F64ADA-9508-1528-286E-893FC805A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7B3FF-7FFC-57F8-4E9F-6930D1E3D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7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126D-2229-7C49-1450-528D34B8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F57BBE-51F0-102B-ACA1-50FB0EB58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95BD50-2214-8237-D6C1-EECE98CB1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18BD44-1F21-4D16-8D26-C634D7855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60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8B09-D411-0A48-C328-9BC64F34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1C18DF-0496-BA1B-4F82-150708EF4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6B84F8-4C55-8175-2D68-AA3AA1792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5EA18D-F3D0-DDBA-13DD-E83F37A82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984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EF76E-FDCA-88CD-733E-50C6881C2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2D0C1-1F5F-4163-19B0-78D3B7EFC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EEC687-D3E9-E25A-5E83-F60A78E79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358495-A4D4-9B09-B9F4-BA4D39345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298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51600-12D8-6D27-E188-CE697EB8E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5277CC-F377-A12B-45C8-261F7EB5A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60829F-C152-E716-CCB3-AC2FC3C72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BAE8F8-A9A8-AA15-FA1E-AA2747D86E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65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21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019CD37-22E1-E12B-BB57-7442B9A63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358" y="2132338"/>
            <a:ext cx="1894393" cy="19004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1E5BBF3-4ACD-7AF6-CA84-EBC2D9E7E2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9510" y="-836849"/>
            <a:ext cx="14860619" cy="14908249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8E5FD23-3739-BCAA-A701-54D8945F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19253" y="-3292376"/>
            <a:ext cx="19669874" cy="19732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9E239-33B8-0FDD-5EC6-3095E46B59BB}"/>
              </a:ext>
            </a:extLst>
          </p:cNvPr>
          <p:cNvSpPr txBox="1"/>
          <p:nvPr userDrawn="1"/>
        </p:nvSpPr>
        <p:spPr>
          <a:xfrm>
            <a:off x="8849361" y="325554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59321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C793A172-359E-689E-CF57-03276C534A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000" y="-6746923"/>
            <a:ext cx="15577389" cy="15627317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DDADC58-794E-1B54-307D-A5461421E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4132" y="3773546"/>
            <a:ext cx="2198725" cy="220577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A466F979-32A0-B884-E3B4-CC083702B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10978" y="-1155700"/>
            <a:ext cx="13862070" cy="1390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B95EE-F779-A203-816D-3140F5640FF6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2487261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8778A33-4621-1259-F4CC-EB5DE3C38E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0700" y="-4150406"/>
            <a:ext cx="13752577" cy="1379665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41EE63A-34D8-641A-280D-1853F89B1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3326" y="4657724"/>
            <a:ext cx="2131923" cy="2138757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D84810C-F004-71AC-23B7-071123F1F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8898" y="-792480"/>
            <a:ext cx="3527338" cy="353864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662B89A2-981C-8FC0-14F1-7CD4FAD312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42329" y="380998"/>
            <a:ext cx="9071078" cy="9100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2909151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56D54F72-2F50-51FA-AE04-45F9A8A04D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3062" y="-203202"/>
            <a:ext cx="4193333" cy="420677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DE8F89-C7FA-8C73-8D79-5510944753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0500" y="-2300922"/>
            <a:ext cx="16128843" cy="16180539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2AE3A1D2-50C6-68CA-8D54-EF8432F57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743357" y="-1967565"/>
            <a:ext cx="10422262" cy="10455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60899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364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85B7B4DF-3BBC-44D3-38BA-2C0289543E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1537384" y="1885695"/>
            <a:ext cx="6643924" cy="653132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62D8915B-CA97-0BFB-3DDF-EA6545CDE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699" y="3524315"/>
            <a:ext cx="2553696" cy="251041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C05F618A-49DA-260C-2236-095D00E1D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7552" y="3821016"/>
            <a:ext cx="778964" cy="76576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69B0AC2-5660-CB8A-86BF-B8DB7525C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5726" y="-4714786"/>
            <a:ext cx="9947707" cy="977910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25D9126-275D-2688-4DEA-35B7BDEAC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9806" y="1787383"/>
            <a:ext cx="1375411" cy="13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rgbClr val="364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DD23B0-244B-009C-DC98-71CE37AEDD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179679" y="4663175"/>
            <a:ext cx="1630864" cy="160322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C67FE297-EB60-7BDF-EC60-807F529E64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780761" y="-3057030"/>
            <a:ext cx="9999770" cy="98302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C1AAF79-34F1-1123-5C94-8B32CBD8C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89529" y="-736153"/>
            <a:ext cx="2575495" cy="253184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05B7FA-53AC-A6CF-5665-14417143C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23261" y="918241"/>
            <a:ext cx="641470" cy="63059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46BAB2B-6CBA-C550-D8D0-E6792C45F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2410633" y="1176292"/>
            <a:ext cx="6643924" cy="65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B3B18B91-3C7A-4094-FEDF-9F3C1DFF5F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485334" y="-4038165"/>
            <a:ext cx="21263545" cy="2132627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61A8BFF-8982-CA51-DFAC-9111F0DFE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864" y="-1412683"/>
            <a:ext cx="16090272" cy="16137738"/>
          </a:xfrm>
          <a:prstGeom prst="rect">
            <a:avLst/>
          </a:prstGeom>
        </p:spPr>
      </p:pic>
      <p:pic>
        <p:nvPicPr>
          <p:cNvPr id="6" name="그림 5" descr="우주, 천체, 어둠, 달이(가) 표시된 사진&#10;&#10;자동 생성된 설명">
            <a:extLst>
              <a:ext uri="{FF2B5EF4-FFF2-40B4-BE49-F238E27FC236}">
                <a16:creationId xmlns:a16="http://schemas.microsoft.com/office/drawing/2014/main" id="{C4CF3B95-29F4-222D-07D1-B0D46EB8B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460" y="2016476"/>
            <a:ext cx="2132191" cy="2132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9E239-33B8-0FDD-5EC6-3095E46B59BB}"/>
              </a:ext>
            </a:extLst>
          </p:cNvPr>
          <p:cNvSpPr txBox="1"/>
          <p:nvPr userDrawn="1"/>
        </p:nvSpPr>
        <p:spPr>
          <a:xfrm>
            <a:off x="8849361" y="325554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18603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래픽 23">
            <a:extLst>
              <a:ext uri="{FF2B5EF4-FFF2-40B4-BE49-F238E27FC236}">
                <a16:creationId xmlns:a16="http://schemas.microsoft.com/office/drawing/2014/main" id="{FE258480-D6F5-13DF-5E5F-9B0C12F03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52759" y="-1752599"/>
            <a:ext cx="15087700" cy="1513221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307B09F-6CA6-6F83-9E3D-303451FDD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5644" y="-7376867"/>
            <a:ext cx="16970529" cy="17020593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DE3FDC48-EF1D-BC09-EDF3-C0DD8ED8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3017" y="3690605"/>
            <a:ext cx="2371700" cy="2378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B95EE-F779-A203-816D-3140F5640FF6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94733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래픽 31">
            <a:extLst>
              <a:ext uri="{FF2B5EF4-FFF2-40B4-BE49-F238E27FC236}">
                <a16:creationId xmlns:a16="http://schemas.microsoft.com/office/drawing/2014/main" id="{141657C8-906E-5370-5BBA-7C7A5506E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485" y="-4708901"/>
            <a:ext cx="14960654" cy="15004787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9BE861D4-238A-CEE0-7004-6899E01E6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85269" y="0"/>
            <a:ext cx="9894950" cy="9924141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9F61AE8B-5C04-1089-3DA0-6A0EEBA26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42146" y="-932373"/>
            <a:ext cx="3835294" cy="384660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871D67D-8DD0-E38F-1726-A192975A1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7707" y="4578674"/>
            <a:ext cx="2307697" cy="2314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537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DDDDF69D-C31A-D6BB-13BD-E179A5448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5753" y="-2924653"/>
            <a:ext cx="17469602" cy="1752113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3C9DC47-5074-8903-81F3-FDF7065F7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4793" y="-399156"/>
            <a:ext cx="4590081" cy="4603622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BE861D4-238A-CEE0-7004-6899E01E6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49451" y="-2400300"/>
            <a:ext cx="11345451" cy="1137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bg>
      <p:bgPr>
        <a:solidFill>
          <a:srgbClr val="F3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07C10DC-0E1E-917C-FAB0-859DF47D59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9807" y="1704299"/>
            <a:ext cx="1479134" cy="147913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7D788E-39D2-592F-E9C3-495A46AB5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511" y="-5553777"/>
            <a:ext cx="11006574" cy="1100657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BA80CE-B3C2-6D34-FBEB-9B1E73B55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64335" y="1564196"/>
            <a:ext cx="7311720" cy="731172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C274135B-1A67-26ED-1567-8AE0320B0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4751" y="3321604"/>
            <a:ext cx="2813050" cy="281305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D550D9E-82FC-F0AD-39D9-D9B48F32F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7392" y="3760746"/>
            <a:ext cx="856186" cy="8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5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bg>
      <p:bgPr>
        <a:solidFill>
          <a:srgbClr val="F3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5D1F52EF-1282-2D31-CB78-3720D51C8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1211" y="4572000"/>
            <a:ext cx="1809750" cy="18097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A9AB14F-F7D6-DDC2-0E68-9071E2C70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314" y="-3539870"/>
            <a:ext cx="10982069" cy="10982069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E675B2C-0EE6-94DD-2828-F94574D8E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00" y="887405"/>
            <a:ext cx="702635" cy="70263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3B10FD9-8029-6505-A516-A83C25137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0" y="-861747"/>
            <a:ext cx="2825009" cy="282500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CFF086C-EB5B-EFCF-A46D-09020F19EA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253332" y="829732"/>
            <a:ext cx="7335523" cy="73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7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12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57" r:id="rId3"/>
    <p:sldLayoutId id="2147483656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pytorch.kr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98EFE-E2F9-9911-F620-2BB9C9A4C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A7FD9B-1771-27D9-A78D-61326D8C1487}"/>
              </a:ext>
            </a:extLst>
          </p:cNvPr>
          <p:cNvSpPr txBox="1"/>
          <p:nvPr/>
        </p:nvSpPr>
        <p:spPr>
          <a:xfrm>
            <a:off x="680920" y="1038813"/>
            <a:ext cx="467247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파이토치</a:t>
            </a:r>
            <a:endParaRPr lang="en-US" altLang="ko-KR" sz="6500" dirty="0">
              <a:solidFill>
                <a:srgbClr val="BDCFF0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r>
              <a:rPr lang="en-US" altLang="ko-KR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(PyTorch)</a:t>
            </a:r>
            <a:r>
              <a:rPr lang="ko-KR" altLang="en-US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97AA3-D2BC-FFE8-95F3-39B3D5F0EEA2}"/>
              </a:ext>
            </a:extLst>
          </p:cNvPr>
          <p:cNvSpPr txBox="1"/>
          <p:nvPr/>
        </p:nvSpPr>
        <p:spPr>
          <a:xfrm>
            <a:off x="7404924" y="5348257"/>
            <a:ext cx="4408272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소프트웨어학과 </a:t>
            </a:r>
            <a:r>
              <a:rPr lang="en-US" altLang="ko-KR" sz="15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202020827 </a:t>
            </a:r>
            <a:r>
              <a:rPr lang="ko-KR" altLang="en-US" sz="15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김경민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61291-55CB-39C5-EA57-8774F59DEF98}"/>
              </a:ext>
            </a:extLst>
          </p:cNvPr>
          <p:cNvSpPr txBox="1"/>
          <p:nvPr/>
        </p:nvSpPr>
        <p:spPr>
          <a:xfrm>
            <a:off x="680920" y="3075357"/>
            <a:ext cx="7220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지능형 소프트웨어 융합 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&amp; AI </a:t>
            </a:r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연구소</a:t>
            </a:r>
            <a:endParaRPr lang="ko-KR" altLang="en-US" sz="2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05479-A224-6522-90ED-06834370494F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2024.01.21</a:t>
            </a:r>
            <a:endParaRPr lang="ko-KR" altLang="en-US" sz="17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2" name="그림 1" descr="텍스트, 폰트, 그린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463469D-6391-0465-A6E3-AD35AD761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332" y="592934"/>
            <a:ext cx="2038864" cy="7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18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B056C-F48A-AAF1-329F-13CB97DA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6F693D2-D2A0-0167-62CE-EC618367EE1C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9F5BD-6AD7-5253-6A7B-2163077B2F66}"/>
              </a:ext>
            </a:extLst>
          </p:cNvPr>
          <p:cNvSpPr txBox="1"/>
          <p:nvPr/>
        </p:nvSpPr>
        <p:spPr>
          <a:xfrm>
            <a:off x="0" y="753010"/>
            <a:ext cx="3102010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Dataset</a:t>
            </a:r>
            <a:endParaRPr lang="ko-KR" altLang="en-US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49FCC6-1510-D4D1-B214-D250A6ADC1C4}"/>
              </a:ext>
            </a:extLst>
          </p:cNvPr>
          <p:cNvSpPr txBox="1"/>
          <p:nvPr/>
        </p:nvSpPr>
        <p:spPr>
          <a:xfrm>
            <a:off x="4862675" y="2077239"/>
            <a:ext cx="3484734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# </a:t>
            </a:r>
            <a:r>
              <a:rPr lang="en-US" altLang="ko-KR" sz="16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Fashon-MNIST </a:t>
            </a:r>
            <a:r>
              <a:rPr lang="ko-KR" altLang="en-US" sz="16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데이터셋 </a:t>
            </a:r>
            <a:endParaRPr lang="en-US" altLang="ko-KR" sz="16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&lt;70000</a:t>
            </a:r>
            <a:r>
              <a:rPr lang="ko-KR" altLang="en-US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개의 샘플</a:t>
            </a:r>
            <a:r>
              <a:rPr lang="en-US" altLang="ko-KR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&gt;</a:t>
            </a:r>
            <a:r>
              <a:rPr lang="ko-KR" altLang="en-US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60000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개의 </a:t>
            </a:r>
            <a:r>
              <a:rPr lang="ko-KR" altLang="en-US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 데이터 </a:t>
            </a:r>
            <a:endParaRPr lang="en-US" altLang="ko-KR" sz="1500" b="1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10000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개의 </a:t>
            </a:r>
            <a:r>
              <a:rPr lang="ko-KR" altLang="en-US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테스트 데이터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각 샘플은 </a:t>
            </a:r>
            <a:r>
              <a:rPr lang="en-US" altLang="ko-KR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28x28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크기의 흑백 이미지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10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개의 </a:t>
            </a:r>
            <a:r>
              <a:rPr lang="ko-KR" altLang="en-US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클레스</a:t>
            </a:r>
            <a:r>
              <a:rPr lang="en-US" altLang="ko-KR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</a:t>
            </a:r>
            <a:r>
              <a:rPr lang="ko-KR" altLang="en-US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라벨</a:t>
            </a:r>
            <a:r>
              <a:rPr lang="en-US" altLang="ko-KR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구분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0 - T-shir/Top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 – Trouser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 – Pullover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 – Dress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4 – Coat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5 – Sandal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6 – Shirt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7 – Sneaker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8 – Bag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9 – Ankle Boot</a:t>
            </a:r>
          </a:p>
          <a:p>
            <a:endParaRPr lang="ko-KR" altLang="en-US" sz="13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2D772-DDD8-A0A6-A540-C901CB4C9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344"/>
            <a:ext cx="4914898" cy="52136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762016-B32F-B56F-7F5C-1B579B5F01D6}"/>
              </a:ext>
            </a:extLst>
          </p:cNvPr>
          <p:cNvSpPr txBox="1"/>
          <p:nvPr/>
        </p:nvSpPr>
        <p:spPr>
          <a:xfrm>
            <a:off x="8202961" y="2192674"/>
            <a:ext cx="348473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</a:t>
            </a:r>
            <a:r>
              <a:rPr lang="ko-KR" altLang="en-US" sz="20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 </a:t>
            </a:r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&gt;</a:t>
            </a:r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Fashion_MNIST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불러오기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ToTesor() :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이미지를 텐서로 변환하여 딥러닝 모델에 입력할 준비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학습용 데이터를 로컬 경로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(data/)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 저장하고 로드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20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20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ko-KR" altLang="en-US" sz="20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 </a:t>
            </a:r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&gt;</a:t>
            </a:r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3X3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레이아웃으로 학습 데이터의 일부를 시각하하여 데이터 구조를 이해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ko-KR" altLang="en-US" sz="20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704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45DF-A1DF-930B-4669-E73C88B7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4BFF03-75E0-9C75-A0FC-120E27EEF64E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E168E-F711-3B92-B152-227EFB7438CE}"/>
              </a:ext>
            </a:extLst>
          </p:cNvPr>
          <p:cNvSpPr txBox="1"/>
          <p:nvPr/>
        </p:nvSpPr>
        <p:spPr>
          <a:xfrm>
            <a:off x="0" y="753010"/>
            <a:ext cx="3102010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Dataset</a:t>
            </a:r>
            <a:endParaRPr lang="ko-KR" altLang="en-US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7DA2E5-A338-1AE6-29B0-3BABBCBB4D6A}"/>
              </a:ext>
            </a:extLst>
          </p:cNvPr>
          <p:cNvSpPr txBox="1"/>
          <p:nvPr/>
        </p:nvSpPr>
        <p:spPr>
          <a:xfrm>
            <a:off x="6506788" y="2317098"/>
            <a:ext cx="526403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주요 메서드</a:t>
            </a:r>
            <a:endParaRPr lang="en-US" altLang="ko-KR" sz="20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_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_init__ :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데이터셋 초기화 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CSV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파일 로드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이미지 경로 저장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__len__ :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데이터셋의 샘플 수 변환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데이터 크기를 확인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순회 시 활용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__getitem__ :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특정 인덱스의 이미지와 레이블 반환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이미지 경로 생성 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읽기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(read_image)</a:t>
            </a:r>
          </a:p>
          <a:p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CSV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 해당 레이블 로드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변환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(Transform)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적용</a:t>
            </a:r>
            <a:endParaRPr lang="en-US" altLang="ko-KR" sz="32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ko-KR" altLang="en-US" sz="32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2E8177-A674-EE3F-900E-C56A33B93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" y="1644344"/>
            <a:ext cx="6200158" cy="5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0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0E18-9829-118D-4245-64F75246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D73670-3D8F-6CD1-2661-5AF956418EF7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F7915-9FC1-BA15-B9BD-927DDB54F6C4}"/>
              </a:ext>
            </a:extLst>
          </p:cNvPr>
          <p:cNvSpPr txBox="1"/>
          <p:nvPr/>
        </p:nvSpPr>
        <p:spPr>
          <a:xfrm>
            <a:off x="0" y="753010"/>
            <a:ext cx="3102010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DataLoader</a:t>
            </a:r>
            <a:endParaRPr lang="ko-KR" altLang="en-US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E3D456-F693-D037-ACD1-7F178BE71B35}"/>
              </a:ext>
            </a:extLst>
          </p:cNvPr>
          <p:cNvSpPr txBox="1"/>
          <p:nvPr/>
        </p:nvSpPr>
        <p:spPr>
          <a:xfrm>
            <a:off x="6490162" y="3096491"/>
            <a:ext cx="526403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4</a:t>
            </a:r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 </a:t>
            </a:r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 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DataLoader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데이터셋을 순환 할 때 샘플과 정답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(Label)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반환한다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algn="ctr"/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Training_data –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학습에 사용될 데이터셋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Batch_size=64 –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한번에 로드할 데이터의 크기 </a:t>
            </a:r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64</a:t>
            </a:r>
          </a:p>
          <a:p>
            <a:pPr algn="ctr"/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Shuffle=True – 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데이터를 무작위로 섞어 배치에 포함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CA5B4D-493B-D44E-8A32-DAE703F5D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344"/>
            <a:ext cx="6096000" cy="52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A68D-8E33-26D5-8161-4D67679C9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BAE9B2-38C3-D9D5-51F4-FCEE6456856B}"/>
              </a:ext>
            </a:extLst>
          </p:cNvPr>
          <p:cNvSpPr txBox="1"/>
          <p:nvPr/>
        </p:nvSpPr>
        <p:spPr>
          <a:xfrm>
            <a:off x="4035648" y="2882696"/>
            <a:ext cx="41207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튜토리얼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05609-786A-DCBC-AC72-0EC0DAC96AF4}"/>
              </a:ext>
            </a:extLst>
          </p:cNvPr>
          <p:cNvSpPr txBox="1"/>
          <p:nvPr/>
        </p:nvSpPr>
        <p:spPr>
          <a:xfrm>
            <a:off x="4035647" y="3762616"/>
            <a:ext cx="2747537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신경망 모델 구성하기</a:t>
            </a:r>
            <a:endParaRPr lang="ko-KR" altLang="en-US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53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62AF4-C976-7366-1BE1-28BAA2FA7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5752CF-118C-4456-0652-9C95F78BB216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561408-4B02-2A8B-AECB-A671EA2C7099}"/>
              </a:ext>
            </a:extLst>
          </p:cNvPr>
          <p:cNvSpPr txBox="1"/>
          <p:nvPr/>
        </p:nvSpPr>
        <p:spPr>
          <a:xfrm>
            <a:off x="0" y="753010"/>
            <a:ext cx="3102010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신경망 모델 구성하기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AF14BC-D8F7-5BEF-EBE8-18C9238957EE}"/>
              </a:ext>
            </a:extLst>
          </p:cNvPr>
          <p:cNvSpPr txBox="1"/>
          <p:nvPr/>
        </p:nvSpPr>
        <p:spPr>
          <a:xfrm>
            <a:off x="6457974" y="1165752"/>
            <a:ext cx="5264035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모듈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os: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운영 체제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(OS)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관련 작업 처리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 err="1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torch:PyTorch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핵심 모듈로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텐서 연산 및 딥러닝 모델 구현에 사용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torch.nn: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신경망을 구축하기  위한 모듈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신경망 계층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(Layer),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활성화 함수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손실 함수 등이 포함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Torch.utils.data.DataLoader: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데이터셋을 쉽게 로드하고 미니배치로 분할하여 학습에 사용하기 위해 제공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torchvision.datasets: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자주 사용하는 데이터셋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(FashionMNIST, CIFAR10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등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손쉽게 다운로드하고 로드할 수 있도록 지원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torchvision.transforms: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데이터 변환 및 전처리를 지원하는 모듈로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이미지 크기 조정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정규화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Tensor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변환 등이 포함되어 있습니다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en-US" altLang="ko-KR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</a:t>
            </a:r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학습장치설정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GPU/CPU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 자동으로 감지해 학습 장치를 설정 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87DF13-AC4B-8071-3717-71B6CA047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311"/>
            <a:ext cx="6217747" cy="52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0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6CDBB-8DEB-0D1E-66B1-EA3F1E55B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09E3C1-2078-4A13-4A86-6926D3AFBCEE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3C9458-678D-E3FD-E633-5D7A45A84CF5}"/>
              </a:ext>
            </a:extLst>
          </p:cNvPr>
          <p:cNvSpPr txBox="1"/>
          <p:nvPr/>
        </p:nvSpPr>
        <p:spPr>
          <a:xfrm>
            <a:off x="0" y="753010"/>
            <a:ext cx="3102010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신경망 모델 구성하기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1373D-58B1-FAF2-E8F3-451EB806208D}"/>
              </a:ext>
            </a:extLst>
          </p:cNvPr>
          <p:cNvSpPr txBox="1"/>
          <p:nvPr/>
        </p:nvSpPr>
        <p:spPr>
          <a:xfrm>
            <a:off x="6262691" y="1644345"/>
            <a:ext cx="5734026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Flatten → Fully Connected Layers + ReLU → 10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 클래스 분류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algn="ctr"/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ko-KR" altLang="en-US" sz="17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신경망 클래스 정의 </a:t>
            </a:r>
            <a:endParaRPr lang="en-US" altLang="ko-KR" sz="17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 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모듈 임포트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 torch: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딥러닝 구현 기본 모듈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torch.nn: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신경망 계층 및 활성화 함수 제공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NeuralNetwork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클래스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-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구조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  - Flatten: 2D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이미지를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1D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벡터로 변환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  - Sequential: Fully Connected Layers + ReLU.</a:t>
            </a: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-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계층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 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입력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28x28 → Flatten(784)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 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은닉층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Linear(784→512) → ReLU → Linear(512→512) →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ReLU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 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출력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Linear(512→10) (10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 클래스 분류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데이터 흐름 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입력 데이터를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Flatten →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계층을 통과 →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logits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반환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D56240-88FA-B7F1-6A0B-CD368EF88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345"/>
            <a:ext cx="6096000" cy="52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12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ED083-9B5B-8E04-D785-49283AC7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2AF065-3A16-DD2C-505E-55CDF0BD4C1C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FD792-1557-62A4-0670-012D20ED096E}"/>
              </a:ext>
            </a:extLst>
          </p:cNvPr>
          <p:cNvSpPr txBox="1"/>
          <p:nvPr/>
        </p:nvSpPr>
        <p:spPr>
          <a:xfrm>
            <a:off x="0" y="753010"/>
            <a:ext cx="3102010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신경망 모델 구성하기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F41A96-64D7-A7BA-3C8A-4CEA9104C34F}"/>
              </a:ext>
            </a:extLst>
          </p:cNvPr>
          <p:cNvSpPr txBox="1"/>
          <p:nvPr/>
        </p:nvSpPr>
        <p:spPr>
          <a:xfrm>
            <a:off x="6403964" y="1973625"/>
            <a:ext cx="573402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 계층</a:t>
            </a:r>
            <a:endParaRPr lang="en-US" altLang="ko-KR" sz="20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# nn.Flatten -&gt; 28x28 2D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이미지를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784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크기의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1D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배열로 변환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# nn.Linear -&gt; layer1 = nn.Linear(in_features=28*28, out_features=20)hidden1 = layer1(flat_image)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# nn.ReLU -&gt;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선형 변환 후 비선형 활성화 함수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(ReLU)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음수 값을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0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으로 변환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#nn.Sequential-&gt; Flatten → Linear → ReLU → Linear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계층을 순차적으로 구성해 데이터 흐름 관리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# nn.Softmax -&gt;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모델의 최종 출력값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(logits)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확률 값으로 변환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Flatten: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입력 데이터 구조 변경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(28x28 → 784).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Linear: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선형 변환으로 데이터 매핑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ReLU: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비선형성 추가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Sequential: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간결하게 계층 연결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Softmax: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최종 클래스 확률 계산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05B01D-5A1E-540A-E722-D64936DF1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0" y="1644344"/>
            <a:ext cx="6096000" cy="52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63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460F1-407E-455A-61F6-603961A40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EC2D40-1134-D7D1-6FC2-053A756CC1AA}"/>
              </a:ext>
            </a:extLst>
          </p:cNvPr>
          <p:cNvSpPr txBox="1"/>
          <p:nvPr/>
        </p:nvSpPr>
        <p:spPr>
          <a:xfrm>
            <a:off x="4035648" y="2882696"/>
            <a:ext cx="41207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튜토리얼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FB1CA-E03C-1664-F45B-ABE0091CC187}"/>
              </a:ext>
            </a:extLst>
          </p:cNvPr>
          <p:cNvSpPr txBox="1"/>
          <p:nvPr/>
        </p:nvSpPr>
        <p:spPr>
          <a:xfrm>
            <a:off x="4035647" y="3762616"/>
            <a:ext cx="2747537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모델 매개변수 최적화하기</a:t>
            </a:r>
            <a:endParaRPr lang="ko-KR" altLang="en-US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797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B878D-F620-89C3-9145-F27A587C7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DE540AD-95C4-5400-FB78-A990C74CB119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98AC9-CCA0-8A42-B3F9-E1603FBE70D5}"/>
              </a:ext>
            </a:extLst>
          </p:cNvPr>
          <p:cNvSpPr txBox="1"/>
          <p:nvPr/>
        </p:nvSpPr>
        <p:spPr>
          <a:xfrm>
            <a:off x="0" y="753010"/>
            <a:ext cx="4073236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모델 매개변수 최적화하기</a:t>
            </a:r>
            <a:r>
              <a:rPr lang="en-US" altLang="ko-KR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_Train Loop</a:t>
            </a: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4DCD24-F9C7-1BF7-EC56-54C3C714B39E}"/>
              </a:ext>
            </a:extLst>
          </p:cNvPr>
          <p:cNvSpPr txBox="1"/>
          <p:nvPr/>
        </p:nvSpPr>
        <p:spPr>
          <a:xfrm>
            <a:off x="6457974" y="2319874"/>
            <a:ext cx="5734026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Train Loop (</a:t>
            </a:r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 학습 단계</a:t>
            </a:r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</a:p>
          <a:p>
            <a:pPr algn="ctr"/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 데이터를 통해 모델 매개변수를 조정하고 성능을 점진적으로 개선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데이터 배치 처리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dataloader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 데이터를 배치 단위로 가져옴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예측 및 손실 계산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모델이 예측값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(pred)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생성하고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손실 함수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(loss_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루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 통해 예측값과 실제값의 차이를 계산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역전파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손실 값을 기반으로 기울기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(gradient)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 계산하고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옵티마이저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(optimizer)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가 이를 사용해 매개변수를 업데이트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기울기 초기화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optimizer.zero_grad()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 호출해 이전 단계의 기울기를 초기화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진행 상황 출력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일정 배치마다 손실 값과 학습 진행률을 출력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7348EC-BAF0-CB50-FB7C-0D1CB052A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344"/>
            <a:ext cx="6096000" cy="52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2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3AA9C-0600-5141-1BB4-32550B05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F9F097F-9489-0EB8-10B4-5324A8CE0B28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3A484-BF5E-6819-3042-E8E10FFEB848}"/>
              </a:ext>
            </a:extLst>
          </p:cNvPr>
          <p:cNvSpPr txBox="1"/>
          <p:nvPr/>
        </p:nvSpPr>
        <p:spPr>
          <a:xfrm>
            <a:off x="0" y="753010"/>
            <a:ext cx="4073236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모델 매개변수 최적화하기</a:t>
            </a:r>
            <a:r>
              <a:rPr lang="en-US" altLang="ko-KR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_Test Loop</a:t>
            </a: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1F5258-66C4-F6C2-C5BA-0CCB5A96AB3F}"/>
              </a:ext>
            </a:extLst>
          </p:cNvPr>
          <p:cNvSpPr txBox="1"/>
          <p:nvPr/>
        </p:nvSpPr>
        <p:spPr>
          <a:xfrm>
            <a:off x="6457974" y="2896954"/>
            <a:ext cx="573402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Test Loop (</a:t>
            </a:r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 테스트 단계</a:t>
            </a:r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</a:p>
          <a:p>
            <a:pPr algn="ctr"/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학습되지 않은 데이터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테스트 데이터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모델 성능을 평가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algn="ctr"/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 평가 모드로 전환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model.eval()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학습 중에만 활성화되는 기능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드롭아웃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배치 정규화 등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비활성화합니다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기울기 비활성화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torch.no_grad()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 사용하여 테스트 단계에서 불필요한 기울기 계산을 막습니다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손실 및 정확도 계산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손실 값 평균과 정확도를 계산하여 모델 성능을 측정합니다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59685-444A-9831-4336-EAA4EEB61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344"/>
            <a:ext cx="6096000" cy="52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9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185D8-362B-B684-910D-62B694B0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9D1189-5353-9B23-281B-B3EB4C1AA9EA}"/>
              </a:ext>
            </a:extLst>
          </p:cNvPr>
          <p:cNvSpPr txBox="1"/>
          <p:nvPr/>
        </p:nvSpPr>
        <p:spPr>
          <a:xfrm>
            <a:off x="653664" y="1720184"/>
            <a:ext cx="3583679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01. </a:t>
            </a:r>
            <a:r>
              <a:rPr lang="ko-KR" altLang="en-US" sz="2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파이토치란</a:t>
            </a:r>
            <a:endParaRPr lang="en-US" altLang="ko-KR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38E84-8572-7576-B033-6E8D7C6ACA95}"/>
              </a:ext>
            </a:extLst>
          </p:cNvPr>
          <p:cNvSpPr txBox="1"/>
          <p:nvPr/>
        </p:nvSpPr>
        <p:spPr>
          <a:xfrm>
            <a:off x="653664" y="3028284"/>
            <a:ext cx="3655910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02. </a:t>
            </a:r>
            <a:r>
              <a:rPr lang="ko-KR" altLang="en-US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튜토리얼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1FC60-9717-F44C-E212-149921B8ED07}"/>
              </a:ext>
            </a:extLst>
          </p:cNvPr>
          <p:cNvSpPr txBox="1"/>
          <p:nvPr/>
        </p:nvSpPr>
        <p:spPr>
          <a:xfrm>
            <a:off x="653664" y="4299491"/>
            <a:ext cx="3655910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03. </a:t>
            </a:r>
            <a:r>
              <a:rPr lang="ko-KR" altLang="en-US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튜토리얼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A7E17-957B-6602-26D0-D495ECAC72E1}"/>
              </a:ext>
            </a:extLst>
          </p:cNvPr>
          <p:cNvSpPr txBox="1"/>
          <p:nvPr/>
        </p:nvSpPr>
        <p:spPr>
          <a:xfrm>
            <a:off x="4563764" y="1720184"/>
            <a:ext cx="3744810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04. </a:t>
            </a:r>
            <a:r>
              <a:rPr lang="ko-KR" altLang="en-US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튜토리얼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E842E-BD58-3871-CEB3-2A9ED451ADD3}"/>
              </a:ext>
            </a:extLst>
          </p:cNvPr>
          <p:cNvSpPr txBox="1"/>
          <p:nvPr/>
        </p:nvSpPr>
        <p:spPr>
          <a:xfrm>
            <a:off x="4563764" y="3028284"/>
            <a:ext cx="3655910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05. </a:t>
            </a:r>
            <a:r>
              <a:rPr lang="ko-KR" altLang="en-US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튜토리얼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B630F-351D-2DF7-1CB3-380429A99606}"/>
              </a:ext>
            </a:extLst>
          </p:cNvPr>
          <p:cNvSpPr txBox="1"/>
          <p:nvPr/>
        </p:nvSpPr>
        <p:spPr>
          <a:xfrm>
            <a:off x="4563764" y="4336384"/>
            <a:ext cx="3655910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06. </a:t>
            </a:r>
            <a:r>
              <a:rPr lang="ko-KR" altLang="en-US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튜토리얼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082CC-506F-7277-5E23-C622CA2A0302}"/>
              </a:ext>
            </a:extLst>
          </p:cNvPr>
          <p:cNvSpPr txBox="1"/>
          <p:nvPr/>
        </p:nvSpPr>
        <p:spPr>
          <a:xfrm>
            <a:off x="1341154" y="3588357"/>
            <a:ext cx="2176360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텐서</a:t>
            </a:r>
            <a:r>
              <a:rPr lang="en-US" altLang="ko-KR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(Tensor)</a:t>
            </a:r>
            <a:endParaRPr lang="ko-KR" altLang="en-US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E6068-AEEF-7CAB-3DBD-C8E0D54E4500}"/>
              </a:ext>
            </a:extLst>
          </p:cNvPr>
          <p:cNvSpPr txBox="1"/>
          <p:nvPr/>
        </p:nvSpPr>
        <p:spPr>
          <a:xfrm>
            <a:off x="1336493" y="4918565"/>
            <a:ext cx="2612411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Dataset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</a:t>
            </a:r>
            <a:r>
              <a:rPr lang="en-US" altLang="ko-KR" dirty="0" err="1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DataLoader</a:t>
            </a:r>
            <a:endParaRPr lang="ko-KR" altLang="en-US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87E59-C4A1-42FF-027D-C4E6463B330C}"/>
              </a:ext>
            </a:extLst>
          </p:cNvPr>
          <p:cNvSpPr txBox="1"/>
          <p:nvPr/>
        </p:nvSpPr>
        <p:spPr>
          <a:xfrm>
            <a:off x="5233894" y="4918565"/>
            <a:ext cx="2840610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모델 저장</a:t>
            </a:r>
            <a:r>
              <a:rPr lang="en-US" altLang="ko-KR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불러오고 사용하기</a:t>
            </a:r>
            <a:endParaRPr lang="ko-KR" altLang="en-US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0A3B0-BCB9-2311-B2BF-A123904D4761}"/>
              </a:ext>
            </a:extLst>
          </p:cNvPr>
          <p:cNvSpPr txBox="1"/>
          <p:nvPr/>
        </p:nvSpPr>
        <p:spPr>
          <a:xfrm>
            <a:off x="5250063" y="2278252"/>
            <a:ext cx="2176360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신경망 모델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E5801-AE2D-CBD1-1630-A1015B4343A5}"/>
              </a:ext>
            </a:extLst>
          </p:cNvPr>
          <p:cNvSpPr txBox="1"/>
          <p:nvPr/>
        </p:nvSpPr>
        <p:spPr>
          <a:xfrm>
            <a:off x="5250063" y="3588356"/>
            <a:ext cx="2176360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최적화 단계</a:t>
            </a:r>
            <a:endParaRPr lang="ko-KR" altLang="en-US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857A1-8023-F354-9477-8183E8AD2BC6}"/>
              </a:ext>
            </a:extLst>
          </p:cNvPr>
          <p:cNvSpPr txBox="1"/>
          <p:nvPr/>
        </p:nvSpPr>
        <p:spPr>
          <a:xfrm>
            <a:off x="261643" y="233028"/>
            <a:ext cx="817063" cy="55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500" dirty="0">
                <a:solidFill>
                  <a:srgbClr val="243653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목차</a:t>
            </a:r>
            <a:endParaRPr lang="ko-KR" altLang="en-US" sz="2500" dirty="0">
              <a:solidFill>
                <a:srgbClr val="243653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96D38-7249-43B7-3384-970B4B151927}"/>
              </a:ext>
            </a:extLst>
          </p:cNvPr>
          <p:cNvSpPr txBox="1"/>
          <p:nvPr/>
        </p:nvSpPr>
        <p:spPr>
          <a:xfrm>
            <a:off x="8074504" y="1739584"/>
            <a:ext cx="3744810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07. </a:t>
            </a:r>
            <a:r>
              <a:rPr lang="ko-KR" altLang="en-US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튜토리얼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BC6E92-22D9-8896-1C6E-7D5571059F25}"/>
              </a:ext>
            </a:extLst>
          </p:cNvPr>
          <p:cNvSpPr txBox="1"/>
          <p:nvPr/>
        </p:nvSpPr>
        <p:spPr>
          <a:xfrm>
            <a:off x="8074504" y="3047684"/>
            <a:ext cx="3655910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08. </a:t>
            </a:r>
            <a:r>
              <a:rPr lang="ko-KR" altLang="en-US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튜토리얼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8EF23-A5AB-1DD8-5A97-ABD7BB165C89}"/>
              </a:ext>
            </a:extLst>
          </p:cNvPr>
          <p:cNvSpPr txBox="1"/>
          <p:nvPr/>
        </p:nvSpPr>
        <p:spPr>
          <a:xfrm>
            <a:off x="8760803" y="2297652"/>
            <a:ext cx="2176360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변형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5A451-0D18-FE9A-74CA-88DBC856D61D}"/>
              </a:ext>
            </a:extLst>
          </p:cNvPr>
          <p:cNvSpPr txBox="1"/>
          <p:nvPr/>
        </p:nvSpPr>
        <p:spPr>
          <a:xfrm>
            <a:off x="8721533" y="3601646"/>
            <a:ext cx="2461379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자동 미분</a:t>
            </a:r>
            <a:r>
              <a:rPr lang="en-US" altLang="ko-KR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(Automatic Differentiation)</a:t>
            </a:r>
            <a:r>
              <a:rPr lang="ko-KR" altLang="en-US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D2602A-026E-ECD3-28C2-825AFD6B0FDD}"/>
              </a:ext>
            </a:extLst>
          </p:cNvPr>
          <p:cNvSpPr txBox="1"/>
          <p:nvPr/>
        </p:nvSpPr>
        <p:spPr>
          <a:xfrm>
            <a:off x="1296844" y="2297652"/>
            <a:ext cx="2176360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프레임워크 비교</a:t>
            </a:r>
          </a:p>
        </p:txBody>
      </p:sp>
    </p:spTree>
    <p:extLst>
      <p:ext uri="{BB962C8B-B14F-4D97-AF65-F5344CB8AC3E}">
        <p14:creationId xmlns:p14="http://schemas.microsoft.com/office/powerpoint/2010/main" val="2566932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5A20-FDBD-8DFB-2745-7B6DA812A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427E3E-0AC2-50F4-E654-4491614A15B3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0CD2-91D6-293F-4481-A6582BADB940}"/>
              </a:ext>
            </a:extLst>
          </p:cNvPr>
          <p:cNvSpPr txBox="1"/>
          <p:nvPr/>
        </p:nvSpPr>
        <p:spPr>
          <a:xfrm>
            <a:off x="0" y="753010"/>
            <a:ext cx="4073236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모델 매개변수 최적화하기</a:t>
            </a:r>
            <a:r>
              <a:rPr lang="en-US" altLang="ko-KR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_Total Loop</a:t>
            </a: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CA6430-7069-9533-48F6-3C7A09800352}"/>
              </a:ext>
            </a:extLst>
          </p:cNvPr>
          <p:cNvSpPr txBox="1"/>
          <p:nvPr/>
        </p:nvSpPr>
        <p:spPr>
          <a:xfrm>
            <a:off x="6457974" y="2435290"/>
            <a:ext cx="573402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전체 실행 루프</a:t>
            </a:r>
            <a:endParaRPr lang="ko-KR" altLang="en-US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 설명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(Train Loop)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과 테스트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(Test Loop)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 에폭 수만큼 반복 실행하여 모델을 점진적으로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에폭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 횟수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반복 구조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 단계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(train_loop):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 데이터를 모델에 전달하여 예측값과 실제값의 차이를 계산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손실 함수로 계산된 손실값을 기반으로 역전파와 옵티마이저를 통해 모델 매개변수를 조정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테스트 단계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(test_loop):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테스트 데이터를 사용하여 학습된 모델이 잘 작동하는지 평가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정확도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(Accuracy)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와 평균 손실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(Avg Loss)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출력하여 모델의 성능을 확인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468E4-CABD-2A85-F158-C0BB1A48E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344"/>
            <a:ext cx="6096000" cy="52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0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2DD4-8FB7-A837-49DE-C1731CAF1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25639E-3E5B-C1EF-9994-577B002C6AA3}"/>
              </a:ext>
            </a:extLst>
          </p:cNvPr>
          <p:cNvSpPr txBox="1"/>
          <p:nvPr/>
        </p:nvSpPr>
        <p:spPr>
          <a:xfrm>
            <a:off x="4035648" y="2882696"/>
            <a:ext cx="41207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튜토리얼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6C12A-0909-3E3D-4820-872154EAD75B}"/>
              </a:ext>
            </a:extLst>
          </p:cNvPr>
          <p:cNvSpPr txBox="1"/>
          <p:nvPr/>
        </p:nvSpPr>
        <p:spPr>
          <a:xfrm>
            <a:off x="4035647" y="3762616"/>
            <a:ext cx="2747537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모델 저장하고 불러오기</a:t>
            </a:r>
            <a:endParaRPr lang="ko-KR" altLang="en-US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706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23ED9-8955-C0BE-2507-47050A10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52D090-D5CC-7A5D-CAE8-5A5991CC3D16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A1861-05D0-F4BA-3B88-3B9CB5FDB234}"/>
              </a:ext>
            </a:extLst>
          </p:cNvPr>
          <p:cNvSpPr txBox="1"/>
          <p:nvPr/>
        </p:nvSpPr>
        <p:spPr>
          <a:xfrm>
            <a:off x="0" y="753010"/>
            <a:ext cx="4073236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모델 저장하고 불러오기</a:t>
            </a:r>
            <a:endParaRPr lang="ko-KR" altLang="en-US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69DF32-0979-4A67-C692-57358499C39D}"/>
              </a:ext>
            </a:extLst>
          </p:cNvPr>
          <p:cNvSpPr txBox="1"/>
          <p:nvPr/>
        </p:nvSpPr>
        <p:spPr>
          <a:xfrm>
            <a:off x="6225217" y="1644344"/>
            <a:ext cx="5734026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 저장 및 불러오기</a:t>
            </a: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##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 가중치만 저장하고 불러오기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저장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(Saving):</a:t>
            </a: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state_dict()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모델의 학습된 매개변수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가중치와 편향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 포함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en-US" altLang="ko-KR" sz="1500" dirty="0" err="1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torch.save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저장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##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 구조와 가중치 함께 저장 및 불러오기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저장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(Saving):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 전체를 저장하려면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torch.save()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 모델 자체를 전달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어떤 방법으로 저장할지 선택할까</a:t>
            </a:r>
            <a:r>
              <a:rPr lang="en-US" altLang="ko-KR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?</a:t>
            </a:r>
          </a:p>
          <a:p>
            <a:pPr algn="ctr"/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가중치만 저장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 구조를 이미 정의하거나 공유하고 싶은 경우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더 가볍고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저장 및 로드가 빠름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 전체 저장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구조와 가중치를 한꺼번에 저장하고 싶은 경우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편리하지만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Python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pickle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사용하므로 클래스 정의가 필요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91D0B6-A3A8-C3F2-61D7-9252F064D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344"/>
            <a:ext cx="6096000" cy="52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8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EAC1C-F602-17C3-B11F-6B73B7ABC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7E7DE30-819F-502A-4134-4497981ACE82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62A15D-85F9-C68E-B44E-4AF83369FA92}"/>
              </a:ext>
            </a:extLst>
          </p:cNvPr>
          <p:cNvSpPr txBox="1"/>
          <p:nvPr/>
        </p:nvSpPr>
        <p:spPr>
          <a:xfrm>
            <a:off x="0" y="753010"/>
            <a:ext cx="4073236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모델 매개변수 최적화하기</a:t>
            </a:r>
            <a:r>
              <a:rPr lang="en-US" altLang="ko-KR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_Total Loop</a:t>
            </a: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C75D1D-8554-3A24-6E89-E476D2D0E206}"/>
              </a:ext>
            </a:extLst>
          </p:cNvPr>
          <p:cNvSpPr txBox="1"/>
          <p:nvPr/>
        </p:nvSpPr>
        <p:spPr>
          <a:xfrm>
            <a:off x="6457974" y="2435290"/>
            <a:ext cx="573402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전체 실행 루프</a:t>
            </a:r>
            <a:endParaRPr lang="ko-KR" altLang="en-US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 설명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(Train Loop)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과 테스트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(Test Loop)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 에폭 수만큼 반복 실행하여 모델을 점진적으로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에폭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 횟수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반복 구조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 단계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(train_loop):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 데이터를 모델에 전달하여 예측값과 실제값의 차이를 계산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손실 함수로 계산된 손실값을 기반으로 역전파와 옵티마이저를 통해 모델 매개변수를 조정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테스트 단계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(test_loop):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테스트 데이터를 사용하여 학습된 모델이 잘 작동하는지 평가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정확도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(Accuracy)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와 평균 손실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(Avg Loss)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출력하여 모델의 성능을 확인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481030-1964-1C2D-D31E-01A3514F6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344"/>
            <a:ext cx="6096000" cy="52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52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9AC55-CFFA-A601-360C-479CD4E6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EB30CF-A703-DFA8-1E0A-74DE66DE2214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C39F6A-E9BF-47E4-84BF-823ED4BBF01A}"/>
              </a:ext>
            </a:extLst>
          </p:cNvPr>
          <p:cNvSpPr txBox="1"/>
          <p:nvPr/>
        </p:nvSpPr>
        <p:spPr>
          <a:xfrm>
            <a:off x="0" y="753010"/>
            <a:ext cx="4073236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모델 매개변수 최적화하기</a:t>
            </a:r>
            <a:r>
              <a:rPr lang="en-US" altLang="ko-KR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_Total Loop</a:t>
            </a: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36898-F4CF-2C93-D8FD-9B6A56494513}"/>
              </a:ext>
            </a:extLst>
          </p:cNvPr>
          <p:cNvSpPr txBox="1"/>
          <p:nvPr/>
        </p:nvSpPr>
        <p:spPr>
          <a:xfrm>
            <a:off x="6457974" y="2435290"/>
            <a:ext cx="573402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전체 실행 루프</a:t>
            </a:r>
            <a:endParaRPr lang="ko-KR" altLang="en-US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   설명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(Train Loop)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과 테스트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(Test Loop)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 에폭 수만큼 반복 실행하여 모델을 점진적으로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에폭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 횟수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반복 구조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 단계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(train_loop):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학습 데이터를 모델에 전달하여 예측값과 실제값의 차이를 계산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손실 함수로 계산된 손실값을 기반으로 역전파와 옵티마이저를 통해 모델 매개변수를 조정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테스트 단계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(test_loop):</a:t>
            </a: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테스트 데이터를 사용하여 학습된 모델이 잘 작동하는지 평가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정확도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(Accuracy)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와 평균 손실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(Avg Loss)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출력하여 모델의 성능을 확인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55040F-4BB4-D164-2C8D-B8D139415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344"/>
            <a:ext cx="6096000" cy="52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5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F571A-14B5-A81A-4093-9E5AB282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E7D973A-4488-AFA6-DB49-245ECD140CB3}"/>
              </a:ext>
            </a:extLst>
          </p:cNvPr>
          <p:cNvSpPr txBox="1"/>
          <p:nvPr/>
        </p:nvSpPr>
        <p:spPr>
          <a:xfrm>
            <a:off x="1103688" y="3115574"/>
            <a:ext cx="9999544" cy="121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중간 크기 내용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1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의 세부 내용을 적어주세요 구체적인 내용을 적으시려면 길게 본문을 작성하셔야합니다 이 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PPT 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템플릿에서 사용된 폰트는 총 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개로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( MBC 1961 / 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국립박물관문화재단클래식 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/ One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모바일고딕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) 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서체를 활용하고 있습니다</a:t>
            </a:r>
            <a:b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</a:b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템플릿 수정이 필요하시거나 궁금한 부분이 있다면 언제든지 연락주시기 바랍니다 이 디자인은 건국대학교 시각영상디자인학과 재학생 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명이 함께 제작하였습니다</a:t>
            </a:r>
            <a:endParaRPr lang="ko-KR" altLang="en-US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FDCD9B-5C83-E30A-ED4D-1FFA90FA3FDD}"/>
              </a:ext>
            </a:extLst>
          </p:cNvPr>
          <p:cNvSpPr txBox="1"/>
          <p:nvPr/>
        </p:nvSpPr>
        <p:spPr>
          <a:xfrm>
            <a:off x="1086651" y="2568188"/>
            <a:ext cx="4691621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중간 크기 내용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1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입력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(One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모바일 고딕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5CEAF-4B75-AD53-F8AF-895108F0AA7D}"/>
              </a:ext>
            </a:extLst>
          </p:cNvPr>
          <p:cNvSpPr txBox="1"/>
          <p:nvPr/>
        </p:nvSpPr>
        <p:spPr>
          <a:xfrm>
            <a:off x="1120725" y="5190958"/>
            <a:ext cx="9999544" cy="121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중간 크기 내용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의 세부 내용을 적어주세요 구체적인 내용을 적으시려면 길게 본문을 작성하셔야합니다 이 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PPT 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템플릿에서 사용된 폰트는 총 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개로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( MBC 1961 / 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국립박물관문화재단클래식 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/ One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모바일고딕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) 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서체를 활용하고 있습니다</a:t>
            </a:r>
            <a:b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</a:b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템플릿 수정이 필요하시거나 궁금한 부분이 있다면 언제든지 연락주시기 바랍니다 이 디자인은 건국대학교 시각영상디자인학과 재학생 </a:t>
            </a:r>
            <a:r>
              <a:rPr lang="en-US" altLang="ko-KR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ko-KR" altLang="en-US" sz="1250" dirty="0">
                <a:solidFill>
                  <a:srgbClr val="8BACE8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명이 함께 제작하였습니다</a:t>
            </a:r>
            <a:endParaRPr lang="ko-KR" altLang="en-US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A19DE4-1197-C6AA-21E7-C4D6D2DF41AC}"/>
              </a:ext>
            </a:extLst>
          </p:cNvPr>
          <p:cNvSpPr txBox="1"/>
          <p:nvPr/>
        </p:nvSpPr>
        <p:spPr>
          <a:xfrm>
            <a:off x="1103688" y="4643572"/>
            <a:ext cx="4691621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중간 크기 내용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 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입력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(One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모바일 고딕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  <a:endParaRPr lang="ko-KR" altLang="en-US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2698E4CB-C2F1-1049-5C50-B5A4897727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92520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62E5ADC-4839-6374-F863-98B9FA6B5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9135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1C78C8-F1C8-BF9D-57A1-8DDF40A42B47}"/>
              </a:ext>
            </a:extLst>
          </p:cNvPr>
          <p:cNvSpPr txBox="1"/>
          <p:nvPr/>
        </p:nvSpPr>
        <p:spPr>
          <a:xfrm>
            <a:off x="2439333" y="739415"/>
            <a:ext cx="8349645" cy="1534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2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부제목 타이틀</a:t>
            </a:r>
            <a:r>
              <a:rPr lang="en-US" altLang="ko-KR" sz="42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42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(</a:t>
            </a:r>
            <a:r>
              <a:rPr lang="ko-KR" altLang="en-US" sz="42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국립박물관문화재단클래식</a:t>
            </a:r>
            <a:r>
              <a:rPr lang="en-US" altLang="ko-KR" sz="42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)</a:t>
            </a:r>
            <a:endParaRPr lang="ko-KR" altLang="en-US" sz="42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65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7EE89-4522-2FBF-9F82-43BC6B8D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6FB34-6214-9097-A1B6-52E88D0C5617}"/>
              </a:ext>
            </a:extLst>
          </p:cNvPr>
          <p:cNvSpPr txBox="1"/>
          <p:nvPr/>
        </p:nvSpPr>
        <p:spPr>
          <a:xfrm>
            <a:off x="4035648" y="2882696"/>
            <a:ext cx="41207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파이토치란</a:t>
            </a:r>
            <a:r>
              <a:rPr lang="en-US" altLang="ko-KR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?</a:t>
            </a:r>
            <a:r>
              <a:rPr lang="ko-KR" altLang="en-US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27283-0876-A773-F155-085405AD0D33}"/>
              </a:ext>
            </a:extLst>
          </p:cNvPr>
          <p:cNvSpPr txBox="1"/>
          <p:nvPr/>
        </p:nvSpPr>
        <p:spPr>
          <a:xfrm>
            <a:off x="4035648" y="3762616"/>
            <a:ext cx="2176360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프레임워크 비교</a:t>
            </a:r>
          </a:p>
        </p:txBody>
      </p:sp>
    </p:spTree>
    <p:extLst>
      <p:ext uri="{BB962C8B-B14F-4D97-AF65-F5344CB8AC3E}">
        <p14:creationId xmlns:p14="http://schemas.microsoft.com/office/powerpoint/2010/main" val="238106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497AA-AFEF-7CCF-ACED-A8C45A227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E86AAC-A56F-1235-A480-5618A31740E8}"/>
              </a:ext>
            </a:extLst>
          </p:cNvPr>
          <p:cNvSpPr txBox="1"/>
          <p:nvPr/>
        </p:nvSpPr>
        <p:spPr>
          <a:xfrm>
            <a:off x="0" y="0"/>
            <a:ext cx="4688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파이 토치란</a:t>
            </a:r>
            <a:r>
              <a:rPr lang="en-US" altLang="ko-KR" sz="4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?</a:t>
            </a:r>
            <a:endParaRPr lang="ko-KR" altLang="en-US" sz="4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7D4F66-473C-D953-787C-210E22FCB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3" y="2758158"/>
            <a:ext cx="5408989" cy="1341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6BAD95-C298-388B-82F2-0C1D3E46DA85}"/>
              </a:ext>
            </a:extLst>
          </p:cNvPr>
          <p:cNvSpPr txBox="1"/>
          <p:nvPr/>
        </p:nvSpPr>
        <p:spPr>
          <a:xfrm>
            <a:off x="6096000" y="1899238"/>
            <a:ext cx="57912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파이토치</a:t>
            </a:r>
            <a:r>
              <a:rPr lang="en-US" altLang="ko-KR" sz="20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(pyTorch)</a:t>
            </a:r>
            <a:r>
              <a:rPr lang="ko-KR" altLang="en-US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는 오픈 소스 딥 러닝 프레임워크로</a:t>
            </a:r>
            <a:endParaRPr lang="en-US" altLang="ko-KR" sz="2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endParaRPr lang="en-US" altLang="ko-KR" sz="1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Meta</a:t>
            </a: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의 </a:t>
            </a:r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AI </a:t>
            </a: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의 </a:t>
            </a:r>
            <a:r>
              <a:rPr lang="en-US" altLang="ko-KR" sz="15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Adam Paszke, Sam Gross, Soumith Chintala, Gregoty Chanan</a:t>
            </a:r>
            <a:r>
              <a:rPr lang="ko-KR" altLang="en-US" sz="15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이 개발 하였고 초기 버전은 </a:t>
            </a:r>
            <a:r>
              <a:rPr lang="en-US" altLang="ko-KR" sz="15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2016</a:t>
            </a:r>
            <a:r>
              <a:rPr lang="ko-KR" altLang="en-US" sz="15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년에 발표</a:t>
            </a:r>
            <a:r>
              <a:rPr lang="en-US" altLang="ko-KR" sz="15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, </a:t>
            </a:r>
            <a:r>
              <a:rPr lang="ko-KR" altLang="en-US" sz="15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현재는 오픈 소스로 관리된다</a:t>
            </a:r>
            <a:r>
              <a:rPr lang="en-US" altLang="ko-KR" sz="15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.</a:t>
            </a:r>
          </a:p>
          <a:p>
            <a:endParaRPr lang="en-US" altLang="ko-KR" sz="1500" b="1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endParaRPr lang="en-US" altLang="ko-KR" sz="1500" b="1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endParaRPr lang="en-US" altLang="ko-KR" sz="1500" b="1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r>
              <a:rPr lang="ko-KR" altLang="en-US" sz="20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특징 </a:t>
            </a:r>
            <a:r>
              <a:rPr lang="en-US" altLang="ko-KR" sz="20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3</a:t>
            </a:r>
            <a:r>
              <a:rPr lang="ko-KR" altLang="en-US" sz="2000" b="1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가지</a:t>
            </a:r>
            <a:endParaRPr lang="en-US" altLang="ko-KR" sz="2000" b="1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endParaRPr lang="en-US" altLang="ko-KR" sz="1500" b="1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유연성 </a:t>
            </a:r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-&gt; </a:t>
            </a: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동력 계산 그래프를 사용하여 데이터 호출을 실시간으로 변경 가능</a:t>
            </a:r>
            <a:endParaRPr lang="en-US" altLang="ko-KR" sz="1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endParaRPr lang="en-US" altLang="ko-KR" sz="1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Python </a:t>
            </a: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친화적 </a:t>
            </a:r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-&gt; Python</a:t>
            </a: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과의 호환성이 좋아 직관적이고 쉽세 사용 가능</a:t>
            </a:r>
            <a:endParaRPr lang="en-US" altLang="ko-KR" sz="1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endParaRPr lang="en-US" altLang="ko-KR" sz="1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Gpu </a:t>
            </a: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가속 지원 </a:t>
            </a:r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-&gt; </a:t>
            </a: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딥 러닝 모델을 빠르게 학습 및 실행할 수 있도록 </a:t>
            </a:r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GPU</a:t>
            </a: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/>
              </a:rPr>
              <a:t>를 효과적으로 활용</a:t>
            </a:r>
            <a:endParaRPr lang="en-US" altLang="ko-KR" sz="1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endParaRPr lang="en-US" altLang="ko-KR" sz="1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  <a:p>
            <a:endParaRPr lang="ko-KR" altLang="en-US" sz="1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726529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C1DC-D40C-17CA-4D92-6109ED6CF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DA912C-35E9-896E-89A5-B9D8FC9E21DB}"/>
              </a:ext>
            </a:extLst>
          </p:cNvPr>
          <p:cNvSpPr txBox="1"/>
          <p:nvPr/>
        </p:nvSpPr>
        <p:spPr>
          <a:xfrm>
            <a:off x="0" y="0"/>
            <a:ext cx="121864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Pythorch vs Tensorflow vs Kears</a:t>
            </a:r>
            <a:endParaRPr lang="ko-KR" altLang="en-US" sz="3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8" name="그림 7">
            <a:hlinkClick r:id="rId2"/>
            <a:extLst>
              <a:ext uri="{FF2B5EF4-FFF2-40B4-BE49-F238E27FC236}">
                <a16:creationId xmlns:a16="http://schemas.microsoft.com/office/drawing/2014/main" id="{47357AE0-38F6-41C7-A018-916A93C6C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747664"/>
            <a:ext cx="4871258" cy="3362671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B6B915D-3D3F-3134-CF30-8A81D0E4D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99699"/>
              </p:ext>
            </p:extLst>
          </p:nvPr>
        </p:nvGraphicFramePr>
        <p:xfrm>
          <a:off x="5386647" y="707885"/>
          <a:ext cx="6650184" cy="6025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546">
                  <a:extLst>
                    <a:ext uri="{9D8B030D-6E8A-4147-A177-3AD203B41FA5}">
                      <a16:colId xmlns:a16="http://schemas.microsoft.com/office/drawing/2014/main" val="829110836"/>
                    </a:ext>
                  </a:extLst>
                </a:gridCol>
                <a:gridCol w="1662546">
                  <a:extLst>
                    <a:ext uri="{9D8B030D-6E8A-4147-A177-3AD203B41FA5}">
                      <a16:colId xmlns:a16="http://schemas.microsoft.com/office/drawing/2014/main" val="3151283094"/>
                    </a:ext>
                  </a:extLst>
                </a:gridCol>
                <a:gridCol w="1662546">
                  <a:extLst>
                    <a:ext uri="{9D8B030D-6E8A-4147-A177-3AD203B41FA5}">
                      <a16:colId xmlns:a16="http://schemas.microsoft.com/office/drawing/2014/main" val="980897549"/>
                    </a:ext>
                  </a:extLst>
                </a:gridCol>
                <a:gridCol w="1662546">
                  <a:extLst>
                    <a:ext uri="{9D8B030D-6E8A-4147-A177-3AD203B41FA5}">
                      <a16:colId xmlns:a16="http://schemas.microsoft.com/office/drawing/2014/main" val="3656513476"/>
                    </a:ext>
                  </a:extLst>
                </a:gridCol>
              </a:tblGrid>
              <a:tr h="4046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비교 항목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케라스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(</a:t>
                      </a:r>
                      <a:r>
                        <a:rPr 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Keras)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텐서플로우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(</a:t>
                      </a:r>
                      <a:r>
                        <a:rPr 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TensorFlow)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파이토치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(</a:t>
                      </a:r>
                      <a:r>
                        <a:rPr 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PyTorch)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extLst>
                  <a:ext uri="{0D108BD9-81ED-4DB2-BD59-A6C34878D82A}">
                    <a16:rowId xmlns:a16="http://schemas.microsoft.com/office/drawing/2014/main" val="1035029440"/>
                  </a:ext>
                </a:extLst>
              </a:tr>
              <a:tr h="1001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연산 그래프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정적 그래프 기반 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(TensorFlow 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백엔드 의존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정적 그래프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(TensorFlow 1.x), 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동적 그래프 지원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(TensorFlow 2.x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에서 개선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동적 연산 그래프 </a:t>
                      </a:r>
                      <a:r>
                        <a:rPr lang="en-US" altLang="ko-KR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런타임 생성 및 수정 가능</a:t>
                      </a:r>
                      <a:r>
                        <a:rPr lang="en-US" altLang="ko-KR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, </a:t>
                      </a:r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직관적</a:t>
                      </a:r>
                      <a:r>
                        <a:rPr lang="en-US" altLang="ko-KR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extLst>
                  <a:ext uri="{0D108BD9-81ED-4DB2-BD59-A6C34878D82A}">
                    <a16:rowId xmlns:a16="http://schemas.microsoft.com/office/drawing/2014/main" val="4088281756"/>
                  </a:ext>
                </a:extLst>
              </a:tr>
              <a:tr h="602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Python 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친화성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Python 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친화적이지만 고수준 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API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에 한정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초기에는 복잡했으나 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TensorFlow 2.x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에서 개선됨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Pythonic </a:t>
                      </a:r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설계로 직관적이고 자연스러운 코드 작성 가능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extLst>
                  <a:ext uri="{0D108BD9-81ED-4DB2-BD59-A6C34878D82A}">
                    <a16:rowId xmlns:a16="http://schemas.microsoft.com/office/drawing/2014/main" val="605350447"/>
                  </a:ext>
                </a:extLst>
              </a:tr>
              <a:tr h="602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GPU 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지원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TensorFlow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에 의존해 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GPU 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설정 가능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GPU 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지원 설정이 복잡했으나 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TensorFlow 2.x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에서 간소화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GPU </a:t>
                      </a:r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사용이 간단하며</a:t>
                      </a:r>
                      <a:r>
                        <a:rPr lang="en-US" altLang="ko-KR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, </a:t>
                      </a:r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코드 수정 없이 가속 가능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extLst>
                  <a:ext uri="{0D108BD9-81ED-4DB2-BD59-A6C34878D82A}">
                    <a16:rowId xmlns:a16="http://schemas.microsoft.com/office/drawing/2014/main" val="3718942492"/>
                  </a:ext>
                </a:extLst>
              </a:tr>
              <a:tr h="6026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연구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/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실험 적합성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빠른 프로토타이핑에 적합하지만 연구용으로는 제약이 있음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상용화에 적합한 환경 제공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연구 중심 환경에 적합하며 최신 논문 구현에 널리 사용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extLst>
                  <a:ext uri="{0D108BD9-81ED-4DB2-BD59-A6C34878D82A}">
                    <a16:rowId xmlns:a16="http://schemas.microsoft.com/office/drawing/2014/main" val="915774700"/>
                  </a:ext>
                </a:extLst>
              </a:tr>
              <a:tr h="6026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상용화 적합성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상용화 지원은 제한적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대규모 배포에 적합하며 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Google Cloud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와의 통합 기능이 강력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연구 중심으로 설계되었지만 상용화도 가능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extLst>
                  <a:ext uri="{0D108BD9-81ED-4DB2-BD59-A6C34878D82A}">
                    <a16:rowId xmlns:a16="http://schemas.microsoft.com/office/drawing/2014/main" val="2590997898"/>
                  </a:ext>
                </a:extLst>
              </a:tr>
              <a:tr h="1001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커뮤니티 및 생태계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TensorFlow 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통합 이후 독립적 생태계는 제한적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가장 큰 커뮤니티 보유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다양한 자료와 예제 제공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연구 중심 커뮤니티와 빠르게 성장하는 생태계 </a:t>
                      </a:r>
                      <a:r>
                        <a:rPr lang="en-US" altLang="ko-KR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(Hugging Face, PyTorch Lightning </a:t>
                      </a:r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등</a:t>
                      </a:r>
                      <a:r>
                        <a:rPr lang="en-US" altLang="ko-KR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extLst>
                  <a:ext uri="{0D108BD9-81ED-4DB2-BD59-A6C34878D82A}">
                    <a16:rowId xmlns:a16="http://schemas.microsoft.com/office/drawing/2014/main" val="2286274897"/>
                  </a:ext>
                </a:extLst>
              </a:tr>
              <a:tr h="8021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유연성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고수준 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API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로 간단하지만 유연성이 부족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TensorFlow 2.x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에서 유연성이 강화되었으나 여전히 파이토치만큼은 아님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고유연성으로 커스텀 모델 설계 및 실험이 용이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extLst>
                  <a:ext uri="{0D108BD9-81ED-4DB2-BD59-A6C34878D82A}">
                    <a16:rowId xmlns:a16="http://schemas.microsoft.com/office/drawing/2014/main" val="2273962430"/>
                  </a:ext>
                </a:extLst>
              </a:tr>
              <a:tr h="4046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주요 사용자층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초보자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간단한 모델 설계자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상용화</a:t>
                      </a:r>
                      <a:r>
                        <a:rPr lang="en-US" altLang="ko-KR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대규모 서비스 기업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연구자</a:t>
                      </a:r>
                      <a:r>
                        <a:rPr lang="en-US" altLang="ko-KR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, </a:t>
                      </a:r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학계</a:t>
                      </a:r>
                      <a:r>
                        <a:rPr lang="en-US" altLang="ko-KR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, </a:t>
                      </a:r>
                      <a:r>
                        <a:rPr lang="ko-KR" altLang="en-US" sz="1200" b="1" u="none" strike="noStrike" dirty="0">
                          <a:effectLst/>
                          <a:latin typeface="ONE Mobile Title" panose="00000500000000000000" pitchFamily="2" charset="-127"/>
                          <a:ea typeface="ONE Mobile Title" panose="00000500000000000000" pitchFamily="2" charset="-127"/>
                        </a:rPr>
                        <a:t>실험 중심 개발자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ONE Mobile Title" panose="00000500000000000000" pitchFamily="2" charset="-127"/>
                        <a:ea typeface="ONE Mobile Title" panose="00000500000000000000" pitchFamily="2" charset="-127"/>
                      </a:endParaRPr>
                    </a:p>
                  </a:txBody>
                  <a:tcPr marL="3593" marR="3593" marT="3593" marB="0" anchor="ctr"/>
                </a:tc>
                <a:extLst>
                  <a:ext uri="{0D108BD9-81ED-4DB2-BD59-A6C34878D82A}">
                    <a16:rowId xmlns:a16="http://schemas.microsoft.com/office/drawing/2014/main" val="1790657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54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CDF2C-AEBE-EF06-9A30-415E7A008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BD40ED-D12E-6034-7041-44859E820D54}"/>
              </a:ext>
            </a:extLst>
          </p:cNvPr>
          <p:cNvSpPr txBox="1"/>
          <p:nvPr/>
        </p:nvSpPr>
        <p:spPr>
          <a:xfrm>
            <a:off x="4035648" y="2882696"/>
            <a:ext cx="41207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튜토리얼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EB350-6EA2-ABDD-D895-0D5ACC305EE4}"/>
              </a:ext>
            </a:extLst>
          </p:cNvPr>
          <p:cNvSpPr txBox="1"/>
          <p:nvPr/>
        </p:nvSpPr>
        <p:spPr>
          <a:xfrm>
            <a:off x="4035648" y="3762616"/>
            <a:ext cx="2176360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텐서</a:t>
            </a:r>
            <a:r>
              <a:rPr lang="en-US" altLang="ko-KR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(Tensor)</a:t>
            </a:r>
            <a:endParaRPr lang="ko-KR" altLang="en-US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33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DE8B8-38F1-3556-0B8A-E68E964F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5D471C-6768-9732-32E6-4CC21D54ADA8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BE134-1D10-2799-C537-6A845932A06B}"/>
              </a:ext>
            </a:extLst>
          </p:cNvPr>
          <p:cNvSpPr txBox="1"/>
          <p:nvPr/>
        </p:nvSpPr>
        <p:spPr>
          <a:xfrm>
            <a:off x="0" y="753010"/>
            <a:ext cx="3102010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텐서</a:t>
            </a:r>
            <a:r>
              <a:rPr lang="en-US" altLang="ko-KR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(Tensor)</a:t>
            </a:r>
            <a:endParaRPr lang="ko-KR" altLang="en-US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B87C7-2982-09D1-A7FE-4A84E2F157ED}"/>
              </a:ext>
            </a:extLst>
          </p:cNvPr>
          <p:cNvSpPr/>
          <p:nvPr/>
        </p:nvSpPr>
        <p:spPr>
          <a:xfrm>
            <a:off x="3661723" y="-5549"/>
            <a:ext cx="4868554" cy="1776644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95000" sy="95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텐서는 배열 또는 행렬과 유사한 특수 자료구조</a:t>
            </a:r>
            <a:endParaRPr lang="en-US" altLang="ko-KR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en-US" altLang="ko-KR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PyTorch</a:t>
            </a:r>
            <a:r>
              <a:rPr lang="ko-KR" altLang="en-US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</a:t>
            </a:r>
            <a:r>
              <a:rPr lang="en-US" altLang="ko-KR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ko-KR" altLang="en-US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입력</a:t>
            </a:r>
            <a:r>
              <a:rPr lang="en-US" altLang="ko-KR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풀력 모델 배개변수를 표현하기 위해 사용</a:t>
            </a:r>
            <a:endParaRPr lang="en-US" altLang="ko-KR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en-US" altLang="ko-KR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Numpy </a:t>
            </a:r>
            <a:r>
              <a:rPr lang="ko-KR" altLang="en-US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배열과 유사</a:t>
            </a:r>
            <a:r>
              <a:rPr lang="en-US" altLang="ko-KR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GPU </a:t>
            </a:r>
            <a:r>
              <a:rPr lang="ko-KR" altLang="en-US" sz="14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및 하드웨어 가속기에서 실행 가능</a:t>
            </a:r>
            <a:endParaRPr lang="en-US" altLang="ko-KR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9A88197-0746-2A6A-6B56-0A2D49EE4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344"/>
            <a:ext cx="6096000" cy="52136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2A0F6F7-2A51-7967-BE19-89A892DFB890}"/>
              </a:ext>
            </a:extLst>
          </p:cNvPr>
          <p:cNvSpPr txBox="1"/>
          <p:nvPr/>
        </p:nvSpPr>
        <p:spPr>
          <a:xfrm>
            <a:off x="6278880" y="1927005"/>
            <a:ext cx="579120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텐서 초기화 방법</a:t>
            </a:r>
            <a:endParaRPr lang="en-US" altLang="ko-KR" sz="20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en-US" altLang="ko-KR" sz="12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입력 데이터</a:t>
            </a:r>
            <a:r>
              <a:rPr lang="en-US" altLang="ko-KR" sz="12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모델의 출력</a:t>
            </a:r>
            <a:r>
              <a:rPr lang="en-US" altLang="ko-KR" sz="12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매개변수 등을 표편하는 데 사용한다</a:t>
            </a:r>
            <a:r>
              <a:rPr lang="en-US" altLang="ko-KR" sz="12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algn="ctr"/>
            <a:r>
              <a:rPr lang="ko-KR" altLang="en-US" sz="12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텐서를 초기화 하는 방법은 여러가지가 있으며 이과정에서 다양한 데이터와 텐서 속성을 활용할 수 있다</a:t>
            </a:r>
            <a:r>
              <a:rPr lang="en-US" altLang="ko-KR" sz="12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algn="ctr"/>
            <a:endParaRPr lang="en-US" altLang="ko-KR" sz="12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2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</a:t>
            </a:r>
            <a:r>
              <a:rPr lang="ko-KR" altLang="en-US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기존 데이터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리스트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튜플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 기반으로 텐서 생성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데이터 타입은 자동으로 유추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ko-KR" altLang="en-US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 Numpy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배열을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PyTorch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텐서로 변환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동일한 메모리를 공유하므로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하나를 변경하면 자동으로 변경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ko-KR" altLang="en-US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기존 텐서의 속성을 유지하거나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덮어쓰면서 새로운 텐서를 생성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(Torch.ones –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지정된 크기를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초기화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(Tensor.zeros 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지정된 크기의 텐서를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0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으로 초기화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4</a:t>
            </a:r>
            <a:r>
              <a:rPr lang="ko-KR" altLang="en-US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 shape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텐서의 차원을 나타내는 튜플로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출력 텐서의 차원을 결정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74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59DC2-103D-A0FE-59F2-6A5347B61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583FA18-D86C-7715-E6F0-D201057F42A4}"/>
              </a:ext>
            </a:extLst>
          </p:cNvPr>
          <p:cNvSpPr txBox="1"/>
          <p:nvPr/>
        </p:nvSpPr>
        <p:spPr>
          <a:xfrm>
            <a:off x="0" y="-5549"/>
            <a:ext cx="4691621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튜토리얼</a:t>
            </a:r>
            <a:endParaRPr lang="en-US" altLang="ko-KR" sz="48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71E6C-91ED-EBCB-FECE-F879132CAF07}"/>
              </a:ext>
            </a:extLst>
          </p:cNvPr>
          <p:cNvSpPr txBox="1"/>
          <p:nvPr/>
        </p:nvSpPr>
        <p:spPr>
          <a:xfrm>
            <a:off x="0" y="753010"/>
            <a:ext cx="3102010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텐서</a:t>
            </a:r>
            <a:r>
              <a:rPr lang="en-US" altLang="ko-KR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(Tensor)</a:t>
            </a:r>
            <a:endParaRPr lang="ko-KR" altLang="en-US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F2B0BD-1696-4AA2-D7FE-2B99A654E4E6}"/>
              </a:ext>
            </a:extLst>
          </p:cNvPr>
          <p:cNvSpPr txBox="1"/>
          <p:nvPr/>
        </p:nvSpPr>
        <p:spPr>
          <a:xfrm>
            <a:off x="6217920" y="2172911"/>
            <a:ext cx="5669280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텐서 기본 속성과 연산</a:t>
            </a:r>
            <a:endParaRPr lang="en-US" altLang="ko-KR" sz="20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en-US" altLang="ko-KR" sz="12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속성확인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인덱싱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/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슬라이싱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텐서 결합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산술연산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Numpy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변환을 이용하기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en-US" altLang="ko-KR" sz="1500" b="1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ctr"/>
            <a:endParaRPr lang="en-US" altLang="ko-KR" sz="1500" b="1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5</a:t>
            </a:r>
            <a:r>
              <a:rPr lang="ko-KR" altLang="en-US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텐서의 모양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(Shape),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자료형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(dtype)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저장된 장치를 확인하는 방법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6</a:t>
            </a:r>
            <a:r>
              <a:rPr lang="ko-KR" altLang="en-US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</a:t>
            </a:r>
            <a:r>
              <a:rPr lang="en-US" altLang="ko-KR" sz="1500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텐서의 특정 행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열에 대한 접근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텐서 결합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(torch.cat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사용해 특정 차원으로 연결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</a:p>
          <a:p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r>
              <a:rPr lang="en-US" altLang="ko-KR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7</a:t>
            </a:r>
            <a:r>
              <a:rPr lang="ko-KR" altLang="en-US" b="1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번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-&gt; Pytorch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텐서와 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Numpy 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배열 간의 변환과 메모리 공유를 보여줌</a:t>
            </a:r>
            <a:endParaRPr lang="en-US" altLang="ko-KR" sz="15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endParaRPr lang="en-US" altLang="ko-KR" sz="12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4E9507-57FE-499B-C6A6-20190D8A7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344"/>
            <a:ext cx="6096000" cy="52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7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64AD7-3F8F-E75F-A318-BE6144C50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FC86C44-EA7A-DE53-3D19-10198FAB5795}"/>
              </a:ext>
            </a:extLst>
          </p:cNvPr>
          <p:cNvSpPr txBox="1"/>
          <p:nvPr/>
        </p:nvSpPr>
        <p:spPr>
          <a:xfrm>
            <a:off x="4035648" y="2882696"/>
            <a:ext cx="41207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튜토리얼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BE92B-12F4-9855-3857-5F908B68C569}"/>
              </a:ext>
            </a:extLst>
          </p:cNvPr>
          <p:cNvSpPr txBox="1"/>
          <p:nvPr/>
        </p:nvSpPr>
        <p:spPr>
          <a:xfrm>
            <a:off x="4035647" y="3762616"/>
            <a:ext cx="2747537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Dataset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</a:t>
            </a:r>
            <a:r>
              <a:rPr lang="en-US" altLang="ko-KR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DataLoader</a:t>
            </a:r>
            <a:endParaRPr lang="ko-KR" altLang="en-US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710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1950</Words>
  <Application>Microsoft Office PowerPoint</Application>
  <PresentationFormat>와이드스크린</PresentationFormat>
  <Paragraphs>329</Paragraphs>
  <Slides>25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MBC 1961 Medium</vt:lpstr>
      <vt:lpstr>국립박물관문화재단클래식 Bold</vt:lpstr>
      <vt:lpstr>ONE 모바일고딕 Title</vt:lpstr>
      <vt:lpstr>ONE Mobile Title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.</dc:creator>
  <cp:lastModifiedBy>경 민 김</cp:lastModifiedBy>
  <cp:revision>52</cp:revision>
  <dcterms:created xsi:type="dcterms:W3CDTF">2024-09-19T02:18:42Z</dcterms:created>
  <dcterms:modified xsi:type="dcterms:W3CDTF">2025-01-21T08:23:18Z</dcterms:modified>
</cp:coreProperties>
</file>